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9" r:id="rId16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4" Type="http://schemas.openxmlformats.org/officeDocument/2006/relationships/slide" Target="slides/slide4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8" name="Shape 9498"/>
        <p:cNvGrpSpPr/>
        <p:nvPr/>
      </p:nvGrpSpPr>
      <p:grpSpPr>
        <a:xfrm>
          <a:off x="0" y="0"/>
          <a:ext cx="0" cy="0"/>
          <a:chOff x="0" y="0"/>
          <a:chExt cx="0" cy="0"/>
        </a:xfrm>
      </p:grpSpPr>
      <p:sp>
        <p:nvSpPr>
          <p:cNvPr id="9499" name="Google Shape;9499;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00" name="Google Shape;950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1" name="Google Shape;950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notesSlide" Target="../notesSlides/notesSlide44.xml"/></Relationships>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2" name="Shape 9502"/>
        <p:cNvGrpSpPr/>
        <p:nvPr/>
      </p:nvGrpSpPr>
      <p:grpSpPr>
        <a:xfrm>
          <a:off x="0" y="0"/>
          <a:ext cx="0" cy="0"/>
          <a:chOff x="0" y="0"/>
          <a:chExt cx="0" cy="0"/>
        </a:xfrm>
      </p:grpSpPr>
      <p:sp>
        <p:nvSpPr>
          <p:cNvPr id="9503" name="Google Shape;9503;p1474"/>
          <p:cNvSpPr txBox="1"/>
          <p:nvPr>
            <p:ph idx="2" type="body"/>
          </p:nvPr>
        </p:nvSpPr>
        <p:spPr>
          <a:xfrm>
            <a:off x="457200" y="3810000"/>
            <a:ext cx="8458200" cy="12715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FFFFFF"/>
              </a:buClr>
              <a:buSzPts val="2200"/>
              <a:buNone/>
            </a:pPr>
            <a:r>
              <a:rPr lang="en-US">
                <a:latin typeface="Arial"/>
                <a:ea typeface="Arial"/>
                <a:cs typeface="Arial"/>
                <a:sym typeface="Arial"/>
              </a:rPr>
              <a:t>Dan Klock | Dec. 2013</a:t>
            </a:r>
            <a:endParaRPr/>
          </a:p>
          <a:p>
            <a:pPr indent="0" lvl="0" marL="0" rtl="0" algn="r">
              <a:spcBef>
                <a:spcPts val="440"/>
              </a:spcBef>
              <a:spcAft>
                <a:spcPts val="0"/>
              </a:spcAft>
              <a:buClr>
                <a:srgbClr val="FFFFFF"/>
              </a:buClr>
              <a:buSzPts val="2200"/>
              <a:buNone/>
            </a:pPr>
            <a:r>
              <a:rPr lang="en-US">
                <a:latin typeface="Arial"/>
                <a:ea typeface="Arial"/>
                <a:cs typeface="Arial"/>
                <a:sym typeface="Arial"/>
              </a:rPr>
              <a:t>U.S. Department of Education</a:t>
            </a:r>
            <a:endParaRPr/>
          </a:p>
          <a:p>
            <a:pPr indent="0" lvl="0" marL="0" rtl="0" algn="r">
              <a:spcBef>
                <a:spcPts val="440"/>
              </a:spcBef>
              <a:spcAft>
                <a:spcPts val="0"/>
              </a:spcAft>
              <a:buClr>
                <a:srgbClr val="FFFFFF"/>
              </a:buClr>
              <a:buSzPts val="2200"/>
              <a:buNone/>
            </a:pPr>
            <a:r>
              <a:rPr lang="en-US">
                <a:latin typeface="Arial"/>
                <a:ea typeface="Arial"/>
                <a:cs typeface="Arial"/>
                <a:sym typeface="Arial"/>
              </a:rPr>
              <a:t>2013 FSA Training Conference </a:t>
            </a:r>
            <a:r>
              <a:rPr i="1" lang="en-US">
                <a:latin typeface="Arial"/>
                <a:ea typeface="Arial"/>
                <a:cs typeface="Arial"/>
                <a:sym typeface="Arial"/>
              </a:rPr>
              <a:t>for Financial Aid Professionals</a:t>
            </a:r>
            <a:endParaRPr/>
          </a:p>
        </p:txBody>
      </p:sp>
      <p:sp>
        <p:nvSpPr>
          <p:cNvPr id="9504" name="Google Shape;9504;p1474"/>
          <p:cNvSpPr txBox="1"/>
          <p:nvPr>
            <p:ph type="title"/>
          </p:nvPr>
        </p:nvSpPr>
        <p:spPr>
          <a:xfrm>
            <a:off x="0" y="2005013"/>
            <a:ext cx="8915400" cy="1042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Return of Title IV Funds (R2T4)</a:t>
            </a:r>
            <a:br>
              <a:rPr lang="en-US"/>
            </a:br>
            <a:r>
              <a:rPr lang="en-US"/>
              <a:t>–</a:t>
            </a:r>
            <a:r>
              <a:rPr lang="en-US" sz="3600"/>
              <a:t> Programs of Study Taught in Modules</a:t>
            </a:r>
            <a:br>
              <a:rPr lang="en-US"/>
            </a:br>
            <a:r>
              <a:rPr lang="en-US"/>
              <a:t>										</a:t>
            </a:r>
            <a:endParaRPr/>
          </a:p>
        </p:txBody>
      </p:sp>
      <p:sp>
        <p:nvSpPr>
          <p:cNvPr id="9505" name="Google Shape;9505;p1474"/>
          <p:cNvSpPr txBox="1"/>
          <p:nvPr/>
        </p:nvSpPr>
        <p:spPr>
          <a:xfrm>
            <a:off x="152400" y="261938"/>
            <a:ext cx="3733800" cy="7381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2F2F2"/>
              </a:buClr>
              <a:buSzPts val="4800"/>
              <a:buFont typeface="Arial"/>
              <a:buNone/>
            </a:pPr>
            <a:r>
              <a:rPr b="0" i="0" lang="en-US" sz="4800" u="none" cap="none" strike="noStrike">
                <a:solidFill>
                  <a:srgbClr val="F2F2F2"/>
                </a:solidFill>
                <a:latin typeface="Arial"/>
                <a:ea typeface="Arial"/>
                <a:cs typeface="Arial"/>
                <a:sym typeface="Arial"/>
              </a:rPr>
              <a:t>Session # 22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